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3" r:id="rId8"/>
    <p:sldId id="274" r:id="rId9"/>
    <p:sldId id="262" r:id="rId10"/>
    <p:sldId id="263" r:id="rId11"/>
    <p:sldId id="264" r:id="rId12"/>
    <p:sldId id="265" r:id="rId13"/>
    <p:sldId id="266" r:id="rId14"/>
    <p:sldId id="283" r:id="rId15"/>
    <p:sldId id="284" r:id="rId16"/>
    <p:sldId id="267" r:id="rId17"/>
    <p:sldId id="268" r:id="rId18"/>
    <p:sldId id="287" r:id="rId19"/>
    <p:sldId id="285" r:id="rId20"/>
    <p:sldId id="269" r:id="rId21"/>
    <p:sldId id="288" r:id="rId22"/>
    <p:sldId id="289" r:id="rId23"/>
    <p:sldId id="270" r:id="rId24"/>
    <p:sldId id="271" r:id="rId25"/>
    <p:sldId id="290" r:id="rId26"/>
    <p:sldId id="272" r:id="rId27"/>
    <p:sldId id="291" r:id="rId28"/>
    <p:sldId id="292" r:id="rId29"/>
    <p:sldId id="275" r:id="rId30"/>
    <p:sldId id="276" r:id="rId31"/>
    <p:sldId id="277" r:id="rId32"/>
    <p:sldId id="278" r:id="rId33"/>
    <p:sldId id="279" r:id="rId34"/>
    <p:sldId id="280" r:id="rId35"/>
    <p:sldId id="281" r:id="rId36"/>
    <p:sldId id="28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Lst>
  <p:sldSz cx="109728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84" autoAdjust="0"/>
  </p:normalViewPr>
  <p:slideViewPr>
    <p:cSldViewPr>
      <p:cViewPr>
        <p:scale>
          <a:sx n="90" d="100"/>
          <a:sy n="90" d="100"/>
        </p:scale>
        <p:origin x="-84" y="222"/>
      </p:cViewPr>
      <p:guideLst>
        <p:guide orient="horz" pos="2160"/>
        <p:guide pos="3457"/>
      </p:guideLst>
    </p:cSldViewPr>
  </p:slideViewPr>
  <p:outlineViewPr>
    <p:cViewPr>
      <p:scale>
        <a:sx n="33" d="100"/>
        <a:sy n="33" d="100"/>
      </p:scale>
      <p:origin x="0" y="2574"/>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2" y="2130429"/>
            <a:ext cx="932688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645921" y="3886200"/>
            <a:ext cx="7680961"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C0DC760-E1E7-4423-9BFB-2FA353DA9540}" type="datetimeFigureOut">
              <a:rPr lang="en-US" smtClean="0"/>
              <a:pPr/>
              <a:t>3/31/2010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927E56-53AD-4A38-9D02-C86A29FFFF5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0DC760-E1E7-4423-9BFB-2FA353DA9540}" type="datetimeFigureOut">
              <a:rPr lang="en-US" smtClean="0"/>
              <a:pPr/>
              <a:t>3/31/2010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927E56-53AD-4A38-9D02-C86A29FFFF5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1" y="274642"/>
            <a:ext cx="246888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48640" y="274642"/>
            <a:ext cx="722376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0DC760-E1E7-4423-9BFB-2FA353DA9540}" type="datetimeFigureOut">
              <a:rPr lang="en-US" smtClean="0"/>
              <a:pPr/>
              <a:t>3/31/2010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927E56-53AD-4A38-9D02-C86A29FFFF5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0DC760-E1E7-4423-9BFB-2FA353DA9540}" type="datetimeFigureOut">
              <a:rPr lang="en-US" smtClean="0"/>
              <a:pPr/>
              <a:t>3/31/2010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927E56-53AD-4A38-9D02-C86A29FFFF5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5" y="4406904"/>
            <a:ext cx="932688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66775" y="2906713"/>
            <a:ext cx="932688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0DC760-E1E7-4423-9BFB-2FA353DA9540}" type="datetimeFigureOut">
              <a:rPr lang="en-US" smtClean="0"/>
              <a:pPr/>
              <a:t>3/31/2010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927E56-53AD-4A38-9D02-C86A29FFFF5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48640" y="1600204"/>
            <a:ext cx="48463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577840" y="1600204"/>
            <a:ext cx="48463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C0DC760-E1E7-4423-9BFB-2FA353DA9540}" type="datetimeFigureOut">
              <a:rPr lang="en-US" smtClean="0"/>
              <a:pPr/>
              <a:t>3/31/2010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927E56-53AD-4A38-9D02-C86A29FFFF5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48642" y="1535113"/>
            <a:ext cx="48482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8642" y="2174875"/>
            <a:ext cx="48482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574032" y="1535113"/>
            <a:ext cx="48501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74032" y="2174875"/>
            <a:ext cx="48501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C0DC760-E1E7-4423-9BFB-2FA353DA9540}" type="datetimeFigureOut">
              <a:rPr lang="en-US" smtClean="0"/>
              <a:pPr/>
              <a:t>3/31/2010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927E56-53AD-4A38-9D02-C86A29FFFF5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C0DC760-E1E7-4423-9BFB-2FA353DA9540}" type="datetimeFigureOut">
              <a:rPr lang="en-US" smtClean="0"/>
              <a:pPr/>
              <a:t>3/31/2010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927E56-53AD-4A38-9D02-C86A29FFFF5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DC760-E1E7-4423-9BFB-2FA353DA9540}" type="datetimeFigureOut">
              <a:rPr lang="en-US" smtClean="0"/>
              <a:pPr/>
              <a:t>3/31/2010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927E56-53AD-4A38-9D02-C86A29FFFF5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1" y="273050"/>
            <a:ext cx="3609975"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290062" y="273054"/>
            <a:ext cx="613409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48641" y="1435103"/>
            <a:ext cx="360997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0DC760-E1E7-4423-9BFB-2FA353DA9540}" type="datetimeFigureOut">
              <a:rPr lang="en-US" smtClean="0"/>
              <a:pPr/>
              <a:t>3/31/2010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927E56-53AD-4A38-9D02-C86A29FFFF5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6" y="4800600"/>
            <a:ext cx="658368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150746" y="612775"/>
            <a:ext cx="658368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150746" y="5367338"/>
            <a:ext cx="658368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0DC760-E1E7-4423-9BFB-2FA353DA9540}" type="datetimeFigureOut">
              <a:rPr lang="en-US" smtClean="0"/>
              <a:pPr/>
              <a:t>3/31/2010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927E56-53AD-4A38-9D02-C86A29FFFF5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274638"/>
            <a:ext cx="9875521"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48640" y="1600204"/>
            <a:ext cx="9875521"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48640" y="6356354"/>
            <a:ext cx="256032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0DC760-E1E7-4423-9BFB-2FA353DA9540}" type="datetimeFigureOut">
              <a:rPr lang="en-US" smtClean="0"/>
              <a:pPr/>
              <a:t>3/31/2010</a:t>
            </a:fld>
            <a:endParaRPr lang="en-US"/>
          </a:p>
        </p:txBody>
      </p:sp>
      <p:sp>
        <p:nvSpPr>
          <p:cNvPr id="5" name="Footer Placeholder 4"/>
          <p:cNvSpPr>
            <a:spLocks noGrp="1"/>
          </p:cNvSpPr>
          <p:nvPr>
            <p:ph type="ftr" sz="quarter" idx="3"/>
          </p:nvPr>
        </p:nvSpPr>
        <p:spPr>
          <a:xfrm>
            <a:off x="3749041" y="6356354"/>
            <a:ext cx="347472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63840" y="6356354"/>
            <a:ext cx="256032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927E56-53AD-4A38-9D02-C86A29FFFF5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DVDStore E-Commerce Application</a:t>
            </a:r>
            <a:endParaRPr lang="en-US"/>
          </a:p>
        </p:txBody>
      </p:sp>
      <p:sp>
        <p:nvSpPr>
          <p:cNvPr id="3" name="Subtitle 2"/>
          <p:cNvSpPr>
            <a:spLocks noGrp="1"/>
          </p:cNvSpPr>
          <p:nvPr>
            <p:ph type="subTitle" idx="1"/>
          </p:nvPr>
        </p:nvSpPr>
        <p:spPr/>
        <p:txBody>
          <a:bodyPr>
            <a:normAutofit/>
          </a:bodyPr>
          <a:lstStyle/>
          <a:p>
            <a:r>
              <a:rPr lang="en-US" sz="2400" smtClean="0">
                <a:latin typeface="Times New Roman" pitchFamily="18" charset="0"/>
                <a:cs typeface="Times New Roman" pitchFamily="18" charset="0"/>
              </a:rPr>
              <a:t>Giáo viên hướng dẫn: Thày Dương Lê Vinh</a:t>
            </a:r>
          </a:p>
          <a:p>
            <a:r>
              <a:rPr lang="en-US" sz="2400" smtClean="0">
                <a:latin typeface="Times New Roman" pitchFamily="18" charset="0"/>
                <a:cs typeface="Times New Roman" pitchFamily="18" charset="0"/>
              </a:rPr>
              <a:t>Lớp: C0804G – Nhóm 3</a:t>
            </a:r>
            <a:endParaRPr lang="en-US" sz="24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304800"/>
            <a:ext cx="9875521" cy="5821367"/>
          </a:xfrm>
        </p:spPr>
        <p:txBody>
          <a:bodyPr>
            <a:normAutofit fontScale="55000" lnSpcReduction="20000"/>
          </a:bodyPr>
          <a:lstStyle/>
          <a:p>
            <a:pPr>
              <a:buNone/>
            </a:pPr>
            <a:r>
              <a:rPr lang="en-US" smtClean="0">
                <a:latin typeface="Times New Roman" pitchFamily="18" charset="0"/>
                <a:cs typeface="Times New Roman" pitchFamily="18" charset="0"/>
              </a:rPr>
              <a:t>Đăng ký </a:t>
            </a:r>
            <a:r>
              <a:rPr lang="en-US" smtClean="0">
                <a:latin typeface="Times New Roman" pitchFamily="18" charset="0"/>
                <a:cs typeface="Times New Roman" pitchFamily="18" charset="0"/>
              </a:rPr>
              <a:t>thành </a:t>
            </a:r>
            <a:r>
              <a:rPr lang="en-US" smtClean="0">
                <a:latin typeface="Times New Roman" pitchFamily="18" charset="0"/>
                <a:cs typeface="Times New Roman" pitchFamily="18" charset="0"/>
              </a:rPr>
              <a:t>viên</a:t>
            </a:r>
          </a:p>
          <a:p>
            <a:pPr>
              <a:buNone/>
            </a:pPr>
            <a:r>
              <a:rPr lang="en-US" b="1" smtClean="0">
                <a:latin typeface="Times New Roman" pitchFamily="18" charset="0"/>
                <a:cs typeface="Times New Roman" pitchFamily="18" charset="0"/>
              </a:rPr>
              <a:t>Actor: User</a:t>
            </a:r>
          </a:p>
          <a:p>
            <a:pPr>
              <a:buNone/>
            </a:pPr>
            <a:r>
              <a:rPr lang="en-GB" smtClean="0">
                <a:latin typeface="Times New Roman" pitchFamily="18" charset="0"/>
                <a:cs typeface="Times New Roman" pitchFamily="18" charset="0"/>
              </a:rPr>
              <a:t>User sử dụng usecase này để đăng ký </a:t>
            </a:r>
            <a:r>
              <a:rPr lang="en-GB" smtClean="0">
                <a:latin typeface="Times New Roman" pitchFamily="18" charset="0"/>
                <a:cs typeface="Times New Roman" pitchFamily="18" charset="0"/>
              </a:rPr>
              <a:t>thành </a:t>
            </a:r>
            <a:r>
              <a:rPr lang="en-GB" smtClean="0">
                <a:latin typeface="Times New Roman" pitchFamily="18" charset="0"/>
                <a:cs typeface="Times New Roman" pitchFamily="18" charset="0"/>
              </a:rPr>
              <a:t>viên</a:t>
            </a:r>
            <a:endParaRPr lang="en-US" b="1"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1. Người </a:t>
            </a:r>
            <a:r>
              <a:rPr lang="en-GB" smtClean="0">
                <a:latin typeface="Times New Roman" pitchFamily="18" charset="0"/>
                <a:cs typeface="Times New Roman" pitchFamily="18" charset="0"/>
              </a:rPr>
              <a:t>dùng chọn chức năng </a:t>
            </a:r>
            <a:r>
              <a:rPr lang="en-GB" smtClean="0">
                <a:latin typeface="Times New Roman" pitchFamily="18" charset="0"/>
                <a:cs typeface="Times New Roman" pitchFamily="18" charset="0"/>
              </a:rPr>
              <a:t>đăng </a:t>
            </a:r>
            <a:r>
              <a:rPr lang="en-GB" smtClean="0">
                <a:latin typeface="Times New Roman" pitchFamily="18" charset="0"/>
                <a:cs typeface="Times New Roman" pitchFamily="18" charset="0"/>
              </a:rPr>
              <a:t>ký</a:t>
            </a:r>
            <a:r>
              <a:rPr lang="en-GB" smtClean="0">
                <a:latin typeface="Times New Roman" pitchFamily="18" charset="0"/>
                <a:cs typeface="Times New Roman" pitchFamily="18" charset="0"/>
              </a:rPr>
              <a:t>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2. Hệ </a:t>
            </a:r>
            <a:r>
              <a:rPr lang="en-GB" smtClean="0">
                <a:latin typeface="Times New Roman" pitchFamily="18" charset="0"/>
                <a:cs typeface="Times New Roman" pitchFamily="18" charset="0"/>
              </a:rPr>
              <a:t>thống hiển thị form đăng ký gồm: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     tên </a:t>
            </a:r>
            <a:r>
              <a:rPr lang="en-GB" smtClean="0">
                <a:latin typeface="Times New Roman" pitchFamily="18" charset="0"/>
                <a:cs typeface="Times New Roman" pitchFamily="18" charset="0"/>
              </a:rPr>
              <a:t>đăng nhập, mật khẩu, nhập lại mật khẩu, họ đệm, tên, email, địa chỉ, điện thoại, ô nhập mã bảo vệ và ảnh mã </a:t>
            </a:r>
            <a:r>
              <a:rPr lang="en-GB" smtClean="0">
                <a:latin typeface="Times New Roman" pitchFamily="18" charset="0"/>
                <a:cs typeface="Times New Roman" pitchFamily="18" charset="0"/>
              </a:rPr>
              <a:t>bảo </a:t>
            </a:r>
            <a:r>
              <a:rPr lang="en-GB" smtClean="0">
                <a:latin typeface="Times New Roman" pitchFamily="18" charset="0"/>
                <a:cs typeface="Times New Roman" pitchFamily="18" charset="0"/>
              </a:rPr>
              <a:t>vệcần </a:t>
            </a:r>
            <a:r>
              <a:rPr lang="en-GB" smtClean="0">
                <a:latin typeface="Times New Roman" pitchFamily="18" charset="0"/>
                <a:cs typeface="Times New Roman" pitchFamily="18" charset="0"/>
              </a:rPr>
              <a:t>nhập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3. Người </a:t>
            </a:r>
            <a:r>
              <a:rPr lang="en-GB" smtClean="0">
                <a:latin typeface="Times New Roman" pitchFamily="18" charset="0"/>
                <a:cs typeface="Times New Roman" pitchFamily="18" charset="0"/>
              </a:rPr>
              <a:t>dùng nhập thông tin vào form, click nút đăng ký (</a:t>
            </a:r>
            <a:r>
              <a:rPr lang="en-GB" smtClean="0">
                <a:latin typeface="Times New Roman" pitchFamily="18" charset="0"/>
                <a:cs typeface="Times New Roman" pitchFamily="18" charset="0"/>
              </a:rPr>
              <a:t>A1</a:t>
            </a:r>
            <a:r>
              <a:rPr lang="en-GB" smtClean="0">
                <a:latin typeface="Times New Roman" pitchFamily="18" charset="0"/>
                <a:cs typeface="Times New Roman" pitchFamily="18" charset="0"/>
              </a:rPr>
              <a:t>)</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4. Hệ </a:t>
            </a:r>
            <a:r>
              <a:rPr lang="en-GB" smtClean="0">
                <a:latin typeface="Times New Roman" pitchFamily="18" charset="0"/>
                <a:cs typeface="Times New Roman" pitchFamily="18" charset="0"/>
              </a:rPr>
              <a:t>thống kiểm tra tính hợp lệ thông tin trên form gồm: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tên đăng nhập không được bỏ trống, và không vượt quá 20 ký tự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mật khẩu từ 5 đến 20 ký tự, mật khẩu nhập lại cần khớp với mật khẩu đã nhập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họ đệm, tên từ 1 đến 20 ký tự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email từ 1 đến 50 ký tự, và cần phải khớp mẫu email chuẩn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địa chỉ từ 1 đến 100 ký tự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điện thoại từ 1 đến 50 ký tự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mã bảo vệ đúng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tên </a:t>
            </a:r>
            <a:r>
              <a:rPr lang="en-GB" smtClean="0">
                <a:latin typeface="Times New Roman" pitchFamily="18" charset="0"/>
                <a:cs typeface="Times New Roman" pitchFamily="18" charset="0"/>
              </a:rPr>
              <a:t>đăng nhập, email không được trùng với tên đăng nhập, email đã có trong CSDL (A2).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Hệ thống lưu thông tin đã được chuẩn hóa (nomalized) vào CSDL (E1). Trả về thông báo đăng ký thành công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Hệ thống thông báo cho Admin về thông tin User mới </a:t>
            </a:r>
            <a:endParaRPr lang="en-US" smtClean="0">
              <a:latin typeface="Times New Roman" pitchFamily="18" charset="0"/>
              <a:cs typeface="Times New Roman" pitchFamily="18" charset="0"/>
            </a:endParaRPr>
          </a:p>
          <a:p>
            <a:pPr marL="514350" indent="-514350">
              <a:buNone/>
            </a:pP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0.png" descr="Image0.png"/>
          <p:cNvPicPr>
            <a:picLocks noGrp="1"/>
          </p:cNvPicPr>
          <p:nvPr>
            <p:ph idx="1"/>
          </p:nvPr>
        </p:nvPicPr>
        <p:blipFill>
          <a:blip r:embed="rId2"/>
          <a:stretch>
            <a:fillRect/>
          </a:stretch>
        </p:blipFill>
        <p:spPr>
          <a:xfrm>
            <a:off x="2600325" y="152400"/>
            <a:ext cx="5772150" cy="62484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0.png" descr="Image0.png"/>
          <p:cNvPicPr>
            <a:picLocks noGrp="1"/>
          </p:cNvPicPr>
          <p:nvPr>
            <p:ph idx="1"/>
          </p:nvPr>
        </p:nvPicPr>
        <p:blipFill>
          <a:blip r:embed="rId2"/>
          <a:stretch>
            <a:fillRect/>
          </a:stretch>
        </p:blipFill>
        <p:spPr>
          <a:xfrm>
            <a:off x="457200" y="381000"/>
            <a:ext cx="9982200" cy="52578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png" descr="Image1.png"/>
          <p:cNvPicPr>
            <a:picLocks noGrp="1"/>
          </p:cNvPicPr>
          <p:nvPr>
            <p:ph idx="1"/>
          </p:nvPr>
        </p:nvPicPr>
        <p:blipFill>
          <a:blip r:embed="rId2"/>
          <a:stretch>
            <a:fillRect/>
          </a:stretch>
        </p:blipFill>
        <p:spPr>
          <a:xfrm>
            <a:off x="533400" y="304800"/>
            <a:ext cx="9753599" cy="51816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1.png" descr="Image1.png"/>
          <p:cNvPicPr>
            <a:picLocks noGrp="1"/>
          </p:cNvPicPr>
          <p:nvPr>
            <p:ph idx="1"/>
          </p:nvPr>
        </p:nvPicPr>
        <p:blipFill>
          <a:blip r:embed="rId2"/>
          <a:stretch>
            <a:fillRect/>
          </a:stretch>
        </p:blipFill>
        <p:spPr>
          <a:xfrm>
            <a:off x="533400" y="609600"/>
            <a:ext cx="9906000" cy="551656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png" descr="Image2.png"/>
          <p:cNvPicPr>
            <a:picLocks noGrp="1"/>
          </p:cNvPicPr>
          <p:nvPr>
            <p:ph idx="1"/>
          </p:nvPr>
        </p:nvPicPr>
        <p:blipFill>
          <a:blip r:embed="rId2"/>
          <a:stretch>
            <a:fillRect/>
          </a:stretch>
        </p:blipFill>
        <p:spPr>
          <a:xfrm>
            <a:off x="762000" y="609600"/>
            <a:ext cx="9067799" cy="54102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png" descr="Image4.png"/>
          <p:cNvPicPr>
            <a:picLocks noGrp="1"/>
          </p:cNvPicPr>
          <p:nvPr>
            <p:ph idx="1"/>
          </p:nvPr>
        </p:nvPicPr>
        <p:blipFill>
          <a:blip r:embed="rId2"/>
          <a:stretch>
            <a:fillRect/>
          </a:stretch>
        </p:blipFill>
        <p:spPr>
          <a:xfrm>
            <a:off x="609600" y="304800"/>
            <a:ext cx="9753600" cy="54864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5.png" descr="Image5.png"/>
          <p:cNvPicPr>
            <a:picLocks noGrp="1"/>
          </p:cNvPicPr>
          <p:nvPr>
            <p:ph idx="1"/>
          </p:nvPr>
        </p:nvPicPr>
        <p:blipFill>
          <a:blip r:embed="rId2"/>
          <a:stretch>
            <a:fillRect/>
          </a:stretch>
        </p:blipFill>
        <p:spPr>
          <a:xfrm>
            <a:off x="533400" y="381000"/>
            <a:ext cx="9829799" cy="51054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7.png" descr="Image7.png"/>
          <p:cNvPicPr>
            <a:picLocks noGrp="1"/>
          </p:cNvPicPr>
          <p:nvPr>
            <p:ph idx="1"/>
          </p:nvPr>
        </p:nvPicPr>
        <p:blipFill>
          <a:blip r:embed="rId2"/>
          <a:stretch>
            <a:fillRect/>
          </a:stretch>
        </p:blipFill>
        <p:spPr>
          <a:xfrm>
            <a:off x="762000" y="762000"/>
            <a:ext cx="9220200" cy="51054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8.png" descr="Image8.png"/>
          <p:cNvPicPr>
            <a:picLocks noGrp="1"/>
          </p:cNvPicPr>
          <p:nvPr>
            <p:ph idx="1"/>
          </p:nvPr>
        </p:nvPicPr>
        <p:blipFill>
          <a:blip r:embed="rId2"/>
          <a:stretch>
            <a:fillRect/>
          </a:stretch>
        </p:blipFill>
        <p:spPr>
          <a:xfrm>
            <a:off x="762000" y="762000"/>
            <a:ext cx="8839200" cy="5082381"/>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274638"/>
            <a:ext cx="9875521" cy="6049962"/>
          </a:xfrm>
        </p:spPr>
        <p:txBody>
          <a:bodyPr anchor="t" anchorCtr="0">
            <a:normAutofit/>
          </a:bodyPr>
          <a:lstStyle/>
          <a:p>
            <a:pPr algn="l"/>
            <a:r>
              <a:rPr lang="en-US" sz="2400" b="1">
                <a:latin typeface="Times New Roman" pitchFamily="18" charset="0"/>
                <a:cs typeface="Times New Roman" pitchFamily="18" charset="0"/>
              </a:rPr>
              <a:t>Nêu bài </a:t>
            </a:r>
            <a:r>
              <a:rPr lang="en-US" sz="2400" b="1" smtClean="0">
                <a:latin typeface="Times New Roman" pitchFamily="18" charset="0"/>
                <a:cs typeface="Times New Roman" pitchFamily="18" charset="0"/>
              </a:rPr>
              <a:t>toán:</a:t>
            </a:r>
            <a:br>
              <a:rPr lang="en-US" sz="2400" b="1" smtClean="0">
                <a:latin typeface="Times New Roman" pitchFamily="18" charset="0"/>
                <a:cs typeface="Times New Roman" pitchFamily="18" charset="0"/>
              </a:rPr>
            </a:br>
            <a:r>
              <a:rPr lang="en-US" sz="2400" b="1" smtClean="0">
                <a:latin typeface="Times New Roman" pitchFamily="18" charset="0"/>
                <a:cs typeface="Times New Roman" pitchFamily="18" charset="0"/>
              </a:rPr>
              <a:t>- </a:t>
            </a:r>
            <a:r>
              <a:rPr lang="en-US" sz="2400" smtClean="0">
                <a:latin typeface="Times New Roman" pitchFamily="18" charset="0"/>
                <a:cs typeface="Times New Roman" pitchFamily="18" charset="0"/>
              </a:rPr>
              <a:t>Nước </a:t>
            </a:r>
            <a:r>
              <a:rPr lang="en-US" sz="2400">
                <a:latin typeface="Times New Roman" pitchFamily="18" charset="0"/>
                <a:cs typeface="Times New Roman" pitchFamily="18" charset="0"/>
              </a:rPr>
              <a:t>ta đang trong quá trình hội nhập kinh tế quốc tế, chuyển mình từ một nền kinh tế nông nghiệp lạc hậu sang nền kinh tế tri thức, một nền kinh tế hiện </a:t>
            </a:r>
            <a:r>
              <a:rPr lang="en-US" sz="2400" smtClean="0">
                <a:latin typeface="Times New Roman" pitchFamily="18" charset="0"/>
                <a:cs typeface="Times New Roman" pitchFamily="18" charset="0"/>
              </a:rPr>
              <a:t>đại</a:t>
            </a:r>
            <a:br>
              <a:rPr lang="en-US" sz="2400" smtClean="0">
                <a:latin typeface="Times New Roman" pitchFamily="18" charset="0"/>
                <a:cs typeface="Times New Roman" pitchFamily="18" charset="0"/>
              </a:rPr>
            </a:br>
            <a:r>
              <a:rPr lang="en-US" sz="2400" smtClean="0">
                <a:latin typeface="Times New Roman" pitchFamily="18" charset="0"/>
                <a:cs typeface="Times New Roman" pitchFamily="18" charset="0"/>
              </a:rPr>
              <a:t>- Trước </a:t>
            </a:r>
            <a:r>
              <a:rPr lang="en-US" sz="2400">
                <a:latin typeface="Times New Roman" pitchFamily="18" charset="0"/>
                <a:cs typeface="Times New Roman" pitchFamily="18" charset="0"/>
              </a:rPr>
              <a:t>đây, để được thưởng thức 1 bộ phim, người dùng sẽ phải hoặc ra rạp chiếu phim, hoặc phải ra cửa hàng băng đĩa mua phim </a:t>
            </a:r>
            <a:r>
              <a:rPr lang="en-US" sz="2400" smtClean="0">
                <a:latin typeface="Times New Roman" pitchFamily="18" charset="0"/>
                <a:cs typeface="Times New Roman" pitchFamily="18" charset="0"/>
                <a:sym typeface="Wingdings" pitchFamily="2" charset="2"/>
              </a:rPr>
              <a:t> </a:t>
            </a:r>
            <a:r>
              <a:rPr lang="en-US" sz="2400" smtClean="0">
                <a:latin typeface="Times New Roman" pitchFamily="18" charset="0"/>
                <a:cs typeface="Times New Roman" pitchFamily="18" charset="0"/>
              </a:rPr>
              <a:t>tốn </a:t>
            </a:r>
            <a:r>
              <a:rPr lang="en-US" sz="2400">
                <a:latin typeface="Times New Roman" pitchFamily="18" charset="0"/>
                <a:cs typeface="Times New Roman" pitchFamily="18" charset="0"/>
              </a:rPr>
              <a:t>thời gian và công </a:t>
            </a:r>
            <a:r>
              <a:rPr lang="en-US" sz="2400" smtClean="0">
                <a:latin typeface="Times New Roman" pitchFamily="18" charset="0"/>
                <a:cs typeface="Times New Roman" pitchFamily="18" charset="0"/>
              </a:rPr>
              <a:t>sức</a:t>
            </a:r>
            <a:br>
              <a:rPr lang="en-US" sz="2400" smtClean="0">
                <a:latin typeface="Times New Roman" pitchFamily="18" charset="0"/>
                <a:cs typeface="Times New Roman" pitchFamily="18" charset="0"/>
              </a:rPr>
            </a:br>
            <a:r>
              <a:rPr lang="en-US" sz="2400" smtClean="0">
                <a:latin typeface="Times New Roman" pitchFamily="18" charset="0"/>
                <a:cs typeface="Times New Roman" pitchFamily="18" charset="0"/>
              </a:rPr>
              <a:t>- </a:t>
            </a:r>
            <a:r>
              <a:rPr lang="en-US" sz="2400">
                <a:latin typeface="Times New Roman" pitchFamily="18" charset="0"/>
                <a:cs typeface="Times New Roman" pitchFamily="18" charset="0"/>
              </a:rPr>
              <a:t>Trong khi đó, với sức mạnh của Internet hiện nay (chúng ta đã xây dựng cơ sở hạ tầng mạng được hơn 10 năm, từ năm 1996) , việc tận dụng kênh thông tin này phục vụ cho hoạt động kinh doanh: quảng bá, bán hàng sẽ đem lại hiệu quả cao.</a:t>
            </a:r>
            <a:br>
              <a:rPr lang="en-US" sz="2400">
                <a:latin typeface="Times New Roman" pitchFamily="18" charset="0"/>
                <a:cs typeface="Times New Roman" pitchFamily="18" charset="0"/>
              </a:rPr>
            </a:br>
            <a:r>
              <a:rPr lang="en-US" sz="2400">
                <a:latin typeface="Times New Roman" pitchFamily="18" charset="0"/>
                <a:cs typeface="Times New Roman" pitchFamily="18" charset="0"/>
              </a:rPr>
              <a:t>Như vậy cùng với sự phát triển và những tiện ích mà CNTT và đặc biệt là Internet đem lại. Chúng em chọn đề tài “Ứng dụng thương mại điện tử DVDStore”. </a:t>
            </a:r>
            <a:br>
              <a:rPr lang="en-US" sz="2400">
                <a:latin typeface="Times New Roman" pitchFamily="18" charset="0"/>
                <a:cs typeface="Times New Roman" pitchFamily="18" charset="0"/>
              </a:rPr>
            </a:br>
            <a:endParaRPr lang="en-US" sz="24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8.png" descr="Image8.png"/>
          <p:cNvPicPr>
            <a:picLocks noGrp="1"/>
          </p:cNvPicPr>
          <p:nvPr>
            <p:ph idx="1"/>
          </p:nvPr>
        </p:nvPicPr>
        <p:blipFill>
          <a:blip r:embed="rId2"/>
          <a:stretch>
            <a:fillRect/>
          </a:stretch>
        </p:blipFill>
        <p:spPr>
          <a:xfrm>
            <a:off x="457200" y="381000"/>
            <a:ext cx="9966325" cy="52578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9.png" descr="Image9.png"/>
          <p:cNvPicPr>
            <a:picLocks noGrp="1"/>
          </p:cNvPicPr>
          <p:nvPr>
            <p:ph idx="1"/>
          </p:nvPr>
        </p:nvPicPr>
        <p:blipFill>
          <a:blip r:embed="rId2"/>
          <a:stretch>
            <a:fillRect/>
          </a:stretch>
        </p:blipFill>
        <p:spPr>
          <a:xfrm>
            <a:off x="1066800" y="685800"/>
            <a:ext cx="8229600" cy="5158581"/>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LuuPhieuXuat_P.jpg"/>
          <p:cNvPicPr>
            <a:picLocks noGrp="1"/>
          </p:cNvPicPr>
          <p:nvPr>
            <p:ph idx="1"/>
          </p:nvPr>
        </p:nvPicPr>
        <p:blipFill>
          <a:blip r:embed="rId2"/>
          <a:stretch>
            <a:fillRect/>
          </a:stretch>
        </p:blipFill>
        <p:spPr>
          <a:xfrm>
            <a:off x="304800" y="762000"/>
            <a:ext cx="10118725" cy="52578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0.png" descr="Image10.png"/>
          <p:cNvPicPr>
            <a:picLocks noGrp="1"/>
          </p:cNvPicPr>
          <p:nvPr>
            <p:ph idx="1"/>
          </p:nvPr>
        </p:nvPicPr>
        <p:blipFill>
          <a:blip r:embed="rId2"/>
          <a:stretch>
            <a:fillRect/>
          </a:stretch>
        </p:blipFill>
        <p:spPr>
          <a:xfrm>
            <a:off x="549275" y="304800"/>
            <a:ext cx="9874250" cy="5414012"/>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1.png" descr="Image11.png"/>
          <p:cNvPicPr>
            <a:picLocks noGrp="1"/>
          </p:cNvPicPr>
          <p:nvPr>
            <p:ph idx="1"/>
          </p:nvPr>
        </p:nvPicPr>
        <p:blipFill>
          <a:blip r:embed="rId2"/>
          <a:stretch>
            <a:fillRect/>
          </a:stretch>
        </p:blipFill>
        <p:spPr>
          <a:xfrm>
            <a:off x="457200" y="304800"/>
            <a:ext cx="9906000" cy="5225256"/>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12.png" descr="Image12.png"/>
          <p:cNvPicPr>
            <a:picLocks noGrp="1"/>
          </p:cNvPicPr>
          <p:nvPr>
            <p:ph idx="1"/>
          </p:nvPr>
        </p:nvPicPr>
        <p:blipFill>
          <a:blip r:embed="rId2"/>
          <a:stretch>
            <a:fillRect/>
          </a:stretch>
        </p:blipFill>
        <p:spPr>
          <a:xfrm>
            <a:off x="549275" y="762000"/>
            <a:ext cx="9874250" cy="5206303"/>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3.png" descr="Image43.png"/>
          <p:cNvPicPr>
            <a:picLocks noGrp="1"/>
          </p:cNvPicPr>
          <p:nvPr>
            <p:ph idx="1"/>
          </p:nvPr>
        </p:nvPicPr>
        <p:blipFill>
          <a:blip r:embed="rId2"/>
          <a:stretch>
            <a:fillRect/>
          </a:stretch>
        </p:blipFill>
        <p:spPr>
          <a:xfrm>
            <a:off x="549275" y="304800"/>
            <a:ext cx="9874250" cy="5299068"/>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5" name="Image19.png" descr="Image19.png"/>
          <p:cNvPicPr/>
          <p:nvPr/>
        </p:nvPicPr>
        <p:blipFill>
          <a:blip r:embed="rId2"/>
          <a:stretch>
            <a:fillRect/>
          </a:stretch>
        </p:blipFill>
        <p:spPr>
          <a:xfrm>
            <a:off x="549852" y="406729"/>
            <a:ext cx="9873095" cy="6044541"/>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descr="XuatDuLieuBaoCaoDoanhThu_P.jpg"/>
          <p:cNvPicPr/>
          <p:nvPr/>
        </p:nvPicPr>
        <p:blipFill>
          <a:blip r:embed="rId2"/>
          <a:stretch>
            <a:fillRect/>
          </a:stretch>
        </p:blipFill>
        <p:spPr>
          <a:xfrm>
            <a:off x="704232" y="311727"/>
            <a:ext cx="9564336" cy="623454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4.png" descr="Image44.png"/>
          <p:cNvPicPr>
            <a:picLocks noGrp="1"/>
          </p:cNvPicPr>
          <p:nvPr>
            <p:ph idx="1"/>
          </p:nvPr>
        </p:nvPicPr>
        <p:blipFill>
          <a:blip r:embed="rId2"/>
          <a:stretch>
            <a:fillRect/>
          </a:stretch>
        </p:blipFill>
        <p:spPr>
          <a:xfrm>
            <a:off x="549275" y="304801"/>
            <a:ext cx="9874250" cy="522963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381004"/>
            <a:ext cx="9875521" cy="5745163"/>
          </a:xfrm>
        </p:spPr>
        <p:txBody>
          <a:bodyPr/>
          <a:lstStyle/>
          <a:p>
            <a:r>
              <a:rPr lang="en-US" b="1">
                <a:latin typeface="Times New Roman" pitchFamily="18" charset="0"/>
                <a:cs typeface="Times New Roman" pitchFamily="18" charset="0"/>
              </a:rPr>
              <a:t>Yêu cầu </a:t>
            </a:r>
            <a:r>
              <a:rPr lang="en-US" b="1" smtClean="0">
                <a:latin typeface="Times New Roman" pitchFamily="18" charset="0"/>
                <a:cs typeface="Times New Roman" pitchFamily="18" charset="0"/>
              </a:rPr>
              <a:t>chung</a:t>
            </a:r>
          </a:p>
          <a:p>
            <a:r>
              <a:rPr lang="en-US">
                <a:latin typeface="Times New Roman" pitchFamily="18" charset="0"/>
                <a:cs typeface="Times New Roman" pitchFamily="18" charset="0"/>
              </a:rPr>
              <a:t>Đặt tiêu chí lợi nhuận lên hàng </a:t>
            </a:r>
            <a:r>
              <a:rPr lang="en-US" smtClean="0">
                <a:latin typeface="Times New Roman" pitchFamily="18" charset="0"/>
                <a:cs typeface="Times New Roman" pitchFamily="18" charset="0"/>
              </a:rPr>
              <a:t>đầu. Vì </a:t>
            </a:r>
            <a:r>
              <a:rPr lang="en-US">
                <a:latin typeface="Times New Roman" pitchFamily="18" charset="0"/>
                <a:cs typeface="Times New Roman" pitchFamily="18" charset="0"/>
              </a:rPr>
              <a:t>thế: </a:t>
            </a:r>
          </a:p>
          <a:p>
            <a:r>
              <a:rPr lang="en-US">
                <a:latin typeface="Times New Roman" pitchFamily="18" charset="0"/>
                <a:cs typeface="Times New Roman" pitchFamily="18" charset="0"/>
              </a:rPr>
              <a:t>	Trang Web cần được xây dựng trong thời gian nhanh nhất, với chi phí thấp nhất (phân công công tác, phối hợp giữa các thành viên cần hợp lý)</a:t>
            </a:r>
          </a:p>
          <a:p>
            <a:r>
              <a:rPr lang="en-US">
                <a:latin typeface="Times New Roman" pitchFamily="18" charset="0"/>
                <a:cs typeface="Times New Roman" pitchFamily="18" charset="0"/>
              </a:rPr>
              <a:t>	Trang web thiết kế đơn giản gọn nhẹ load nhanh</a:t>
            </a:r>
            <a:endParaRPr lang="en-US" b="1" smtClean="0">
              <a:latin typeface="Times New Roman" pitchFamily="18" charset="0"/>
              <a:cs typeface="Times New Roman" pitchFamily="18" charset="0"/>
            </a:endParaRPr>
          </a:p>
          <a:p>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1.png" descr="Image21.png"/>
          <p:cNvPicPr>
            <a:picLocks noGrp="1"/>
          </p:cNvPicPr>
          <p:nvPr>
            <p:ph idx="1"/>
          </p:nvPr>
        </p:nvPicPr>
        <p:blipFill>
          <a:blip r:embed="rId2"/>
          <a:stretch>
            <a:fillRect/>
          </a:stretch>
        </p:blipFill>
        <p:spPr>
          <a:xfrm>
            <a:off x="609600" y="304800"/>
            <a:ext cx="9372599" cy="5368131"/>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2.png" descr="Image22.png"/>
          <p:cNvPicPr>
            <a:picLocks noGrp="1"/>
          </p:cNvPicPr>
          <p:nvPr>
            <p:ph idx="1"/>
          </p:nvPr>
        </p:nvPicPr>
        <p:blipFill>
          <a:blip r:embed="rId2"/>
          <a:stretch>
            <a:fillRect/>
          </a:stretch>
        </p:blipFill>
        <p:spPr>
          <a:xfrm>
            <a:off x="533400" y="304800"/>
            <a:ext cx="9753600" cy="52578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5.png" descr="Image25.png"/>
          <p:cNvPicPr>
            <a:picLocks noGrp="1"/>
          </p:cNvPicPr>
          <p:nvPr>
            <p:ph idx="1"/>
          </p:nvPr>
        </p:nvPicPr>
        <p:blipFill>
          <a:blip r:embed="rId2"/>
          <a:stretch>
            <a:fillRect/>
          </a:stretch>
        </p:blipFill>
        <p:spPr>
          <a:xfrm>
            <a:off x="549275" y="304800"/>
            <a:ext cx="9874250" cy="510540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28.png" descr="Image28.png"/>
          <p:cNvPicPr>
            <a:picLocks noGrp="1"/>
          </p:cNvPicPr>
          <p:nvPr>
            <p:ph idx="1"/>
          </p:nvPr>
        </p:nvPicPr>
        <p:blipFill>
          <a:blip r:embed="rId2"/>
          <a:stretch>
            <a:fillRect/>
          </a:stretch>
        </p:blipFill>
        <p:spPr>
          <a:xfrm>
            <a:off x="549275" y="228600"/>
            <a:ext cx="9874250" cy="5410199"/>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9.png" descr="Image29.png"/>
          <p:cNvPicPr>
            <a:picLocks noGrp="1"/>
          </p:cNvPicPr>
          <p:nvPr>
            <p:ph idx="1"/>
          </p:nvPr>
        </p:nvPicPr>
        <p:blipFill>
          <a:blip r:embed="rId2"/>
          <a:stretch>
            <a:fillRect/>
          </a:stretch>
        </p:blipFill>
        <p:spPr>
          <a:xfrm>
            <a:off x="549275" y="228600"/>
            <a:ext cx="9874250" cy="5257799"/>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0.png" descr="Image30.png"/>
          <p:cNvPicPr>
            <a:picLocks noGrp="1"/>
          </p:cNvPicPr>
          <p:nvPr>
            <p:ph idx="1"/>
          </p:nvPr>
        </p:nvPicPr>
        <p:blipFill>
          <a:blip r:embed="rId2"/>
          <a:stretch>
            <a:fillRect/>
          </a:stretch>
        </p:blipFill>
        <p:spPr>
          <a:xfrm>
            <a:off x="549275" y="304800"/>
            <a:ext cx="9874250" cy="52578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31.png" descr="Image31.png"/>
          <p:cNvPicPr>
            <a:picLocks noGrp="1"/>
          </p:cNvPicPr>
          <p:nvPr>
            <p:ph idx="1"/>
          </p:nvPr>
        </p:nvPicPr>
        <p:blipFill>
          <a:blip r:embed="rId2"/>
          <a:stretch>
            <a:fillRect/>
          </a:stretch>
        </p:blipFill>
        <p:spPr>
          <a:xfrm>
            <a:off x="685800" y="685800"/>
            <a:ext cx="8839200" cy="5130006"/>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Image32.png" descr="Image32.png"/>
          <p:cNvPicPr/>
          <p:nvPr/>
        </p:nvPicPr>
        <p:blipFill>
          <a:blip r:embed="rId2"/>
          <a:stretch>
            <a:fillRect/>
          </a:stretch>
        </p:blipFill>
        <p:spPr>
          <a:xfrm>
            <a:off x="650970" y="446964"/>
            <a:ext cx="9670860" cy="5964072"/>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33.png" descr="Image33.png"/>
          <p:cNvPicPr>
            <a:picLocks noGrp="1"/>
          </p:cNvPicPr>
          <p:nvPr>
            <p:ph idx="1"/>
          </p:nvPr>
        </p:nvPicPr>
        <p:blipFill>
          <a:blip r:embed="rId2"/>
          <a:stretch>
            <a:fillRect/>
          </a:stretch>
        </p:blipFill>
        <p:spPr>
          <a:xfrm>
            <a:off x="549275" y="533400"/>
            <a:ext cx="9874250" cy="56388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ViduClassHibernate.gif"/>
          <p:cNvPicPr>
            <a:picLocks noGrp="1"/>
          </p:cNvPicPr>
          <p:nvPr>
            <p:ph idx="1"/>
          </p:nvPr>
        </p:nvPicPr>
        <p:blipFill>
          <a:blip r:embed="rId2"/>
          <a:stretch>
            <a:fillRect/>
          </a:stretch>
        </p:blipFill>
        <p:spPr>
          <a:xfrm>
            <a:off x="2919412" y="609601"/>
            <a:ext cx="5133975" cy="5277644"/>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228604"/>
            <a:ext cx="9875521" cy="5897563"/>
          </a:xfrm>
        </p:spPr>
        <p:txBody>
          <a:bodyPr>
            <a:normAutofit fontScale="85000" lnSpcReduction="10000"/>
          </a:bodyPr>
          <a:lstStyle/>
          <a:p>
            <a:r>
              <a:rPr lang="en-US" b="1">
                <a:latin typeface="Times New Roman" pitchFamily="18" charset="0"/>
                <a:cs typeface="Times New Roman" pitchFamily="18" charset="0"/>
              </a:rPr>
              <a:t>Chức năng chung</a:t>
            </a:r>
            <a:endParaRPr lang="en-US">
              <a:latin typeface="Times New Roman" pitchFamily="18" charset="0"/>
              <a:cs typeface="Times New Roman" pitchFamily="18" charset="0"/>
            </a:endParaRPr>
          </a:p>
          <a:p>
            <a:r>
              <a:rPr lang="en-US" b="1">
                <a:latin typeface="Times New Roman" pitchFamily="18" charset="0"/>
                <a:cs typeface="Times New Roman" pitchFamily="18" charset="0"/>
              </a:rPr>
              <a:t>- Đối với khách hàng chưa đăng ký:</a:t>
            </a:r>
            <a:r>
              <a:rPr lang="en-US">
                <a:latin typeface="Times New Roman" pitchFamily="18" charset="0"/>
                <a:cs typeface="Times New Roman" pitchFamily="18" charset="0"/>
              </a:rPr>
              <a:t> </a:t>
            </a:r>
          </a:p>
          <a:p>
            <a:r>
              <a:rPr lang="en-US">
                <a:latin typeface="Times New Roman" pitchFamily="18" charset="0"/>
                <a:cs typeface="Times New Roman" pitchFamily="18" charset="0"/>
              </a:rPr>
              <a:t>+ Đăng ký miễn phí để trở thành thành viên của trang Web </a:t>
            </a:r>
          </a:p>
          <a:p>
            <a:r>
              <a:rPr lang="en-US">
                <a:latin typeface="Times New Roman" pitchFamily="18" charset="0"/>
                <a:cs typeface="Times New Roman" pitchFamily="18" charset="0"/>
              </a:rPr>
              <a:t>+ Cho phép tìm kiếm và xem thông tin về các bộ phim, xem qua tóm tắt nội dung phim và các thông tin liên quan đến lĩnh vực điện ảnh trên trang web.</a:t>
            </a:r>
          </a:p>
          <a:p>
            <a:r>
              <a:rPr lang="en-US" b="1">
                <a:latin typeface="Times New Roman" pitchFamily="18" charset="0"/>
                <a:cs typeface="Times New Roman" pitchFamily="18" charset="0"/>
              </a:rPr>
              <a:t>-  Đối với khách hàng đã đăng kí:</a:t>
            </a:r>
            <a:r>
              <a:rPr lang="en-US">
                <a:latin typeface="Times New Roman" pitchFamily="18" charset="0"/>
                <a:cs typeface="Times New Roman" pitchFamily="18" charset="0"/>
              </a:rPr>
              <a:t> </a:t>
            </a:r>
          </a:p>
          <a:p>
            <a:r>
              <a:rPr lang="en-US">
                <a:latin typeface="Times New Roman" pitchFamily="18" charset="0"/>
                <a:cs typeface="Times New Roman" pitchFamily="18" charset="0"/>
              </a:rPr>
              <a:t>+ Ngoài các quyền lợi như khách hàng chưa đăng ký, các khách hàng đã đăng ký sẽ được đăng nhập, gửi đặt hàng, quản lý thông tin cá nhân, quản lý giỏ hàng, và lịch sử mua hàng</a:t>
            </a:r>
          </a:p>
          <a:p>
            <a:r>
              <a:rPr lang="en-US">
                <a:latin typeface="Times New Roman" pitchFamily="18" charset="0"/>
                <a:cs typeface="Times New Roman" pitchFamily="18" charset="0"/>
              </a:rPr>
              <a:t>	+ Nhận các chính sách ưu đãi, bảo hành cũng như hỗ trợ từ phía công ty (khuyến mại, tặng quà, giảm giá, tổ chức offline, cung cấp thông tin mà người dùng quan tâm thông qua email….) </a:t>
            </a:r>
          </a:p>
          <a:p>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36.png" descr="Image36.png"/>
          <p:cNvPicPr>
            <a:picLocks noGrp="1"/>
          </p:cNvPicPr>
          <p:nvPr>
            <p:ph idx="1"/>
          </p:nvPr>
        </p:nvPicPr>
        <p:blipFill>
          <a:blip r:embed="rId2"/>
          <a:stretch>
            <a:fillRect/>
          </a:stretch>
        </p:blipFill>
        <p:spPr>
          <a:xfrm>
            <a:off x="1295400" y="762000"/>
            <a:ext cx="8305800" cy="5364163"/>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truts2MVC.gif"/>
          <p:cNvPicPr>
            <a:picLocks noGrp="1"/>
          </p:cNvPicPr>
          <p:nvPr>
            <p:ph idx="1"/>
          </p:nvPr>
        </p:nvPicPr>
        <p:blipFill>
          <a:blip r:embed="rId2"/>
          <a:stretch>
            <a:fillRect/>
          </a:stretch>
        </p:blipFill>
        <p:spPr>
          <a:xfrm>
            <a:off x="2895601" y="838200"/>
            <a:ext cx="5029200" cy="4558506"/>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truts2MVC2.gif"/>
          <p:cNvPicPr>
            <a:picLocks noGrp="1"/>
          </p:cNvPicPr>
          <p:nvPr>
            <p:ph idx="1"/>
          </p:nvPr>
        </p:nvPicPr>
        <p:blipFill>
          <a:blip r:embed="rId2"/>
          <a:stretch>
            <a:fillRect/>
          </a:stretch>
        </p:blipFill>
        <p:spPr>
          <a:xfrm>
            <a:off x="3505200" y="228600"/>
            <a:ext cx="4105275" cy="2590800"/>
          </a:xfrm>
          <a:prstGeom prst="rect">
            <a:avLst/>
          </a:prstGeom>
        </p:spPr>
      </p:pic>
      <p:sp>
        <p:nvSpPr>
          <p:cNvPr id="6" name="TextBox 5"/>
          <p:cNvSpPr txBox="1"/>
          <p:nvPr/>
        </p:nvSpPr>
        <p:spPr>
          <a:xfrm>
            <a:off x="838200" y="2895600"/>
            <a:ext cx="9144000" cy="3693319"/>
          </a:xfrm>
          <a:prstGeom prst="rect">
            <a:avLst/>
          </a:prstGeom>
          <a:noFill/>
        </p:spPr>
        <p:txBody>
          <a:bodyPr wrap="square" rtlCol="0">
            <a:spAutoFit/>
          </a:bodyPr>
          <a:lstStyle/>
          <a:p>
            <a:pPr>
              <a:buFontTx/>
              <a:buChar char="-"/>
            </a:pPr>
            <a:r>
              <a:rPr lang="en-GB" smtClean="0"/>
              <a:t>ExceptionInterceptor</a:t>
            </a:r>
          </a:p>
          <a:p>
            <a:pPr>
              <a:buFontTx/>
              <a:buChar char="-"/>
            </a:pPr>
            <a:r>
              <a:rPr lang="en-GB" smtClean="0"/>
              <a:t> </a:t>
            </a:r>
            <a:r>
              <a:rPr lang="en-GB" smtClean="0"/>
              <a:t>ServletConfigInterceptor</a:t>
            </a:r>
          </a:p>
          <a:p>
            <a:pPr>
              <a:buFontTx/>
              <a:buChar char="-"/>
            </a:pPr>
            <a:r>
              <a:rPr lang="en-GB" smtClean="0"/>
              <a:t> </a:t>
            </a:r>
            <a:r>
              <a:rPr lang="en-GB" smtClean="0"/>
              <a:t>I18N</a:t>
            </a:r>
          </a:p>
          <a:p>
            <a:pPr>
              <a:buFontTx/>
              <a:buChar char="-"/>
            </a:pPr>
            <a:r>
              <a:rPr lang="en-GB" smtClean="0"/>
              <a:t> </a:t>
            </a:r>
            <a:r>
              <a:rPr lang="en-GB" smtClean="0"/>
              <a:t>PrepareInterceptor</a:t>
            </a:r>
          </a:p>
          <a:p>
            <a:pPr>
              <a:buFontTx/>
              <a:buChar char="-"/>
            </a:pPr>
            <a:r>
              <a:rPr lang="en-GB" smtClean="0"/>
              <a:t> WorkflowInterceptor </a:t>
            </a:r>
            <a:endParaRPr lang="en-GB" smtClean="0"/>
          </a:p>
          <a:p>
            <a:pPr>
              <a:buFontTx/>
              <a:buChar char="-"/>
            </a:pPr>
            <a:r>
              <a:rPr lang="en-GB" smtClean="0"/>
              <a:t> </a:t>
            </a:r>
            <a:r>
              <a:rPr lang="en-GB" smtClean="0"/>
              <a:t>ModelDrivenInterceptor</a:t>
            </a:r>
          </a:p>
          <a:p>
            <a:pPr>
              <a:buFontTx/>
              <a:buChar char="-"/>
            </a:pPr>
            <a:r>
              <a:rPr lang="en-GB" smtClean="0"/>
              <a:t> </a:t>
            </a:r>
            <a:r>
              <a:rPr lang="en-GB" smtClean="0"/>
              <a:t>ParamsInterceptor</a:t>
            </a:r>
          </a:p>
          <a:p>
            <a:pPr>
              <a:buFontTx/>
              <a:buChar char="-"/>
            </a:pPr>
            <a:r>
              <a:rPr lang="en-GB" smtClean="0"/>
              <a:t> </a:t>
            </a:r>
            <a:r>
              <a:rPr lang="en-GB" smtClean="0"/>
              <a:t>DsPreparerInterceptor</a:t>
            </a:r>
          </a:p>
          <a:p>
            <a:pPr>
              <a:buFontTx/>
              <a:buChar char="-"/>
            </a:pPr>
            <a:r>
              <a:rPr lang="en-GB" smtClean="0"/>
              <a:t> </a:t>
            </a:r>
            <a:r>
              <a:rPr lang="en-GB" smtClean="0"/>
              <a:t>ConversionErrorInterceptor</a:t>
            </a:r>
          </a:p>
          <a:p>
            <a:pPr>
              <a:buFontTx/>
              <a:buChar char="-"/>
            </a:pPr>
            <a:r>
              <a:rPr lang="en-GB" smtClean="0"/>
              <a:t> </a:t>
            </a:r>
            <a:r>
              <a:rPr lang="en-GB" smtClean="0"/>
              <a:t>ValidationInterceptor</a:t>
            </a:r>
          </a:p>
          <a:p>
            <a:pPr>
              <a:buFontTx/>
              <a:buChar char="-"/>
            </a:pPr>
            <a:r>
              <a:rPr lang="en-GB" smtClean="0"/>
              <a:t> WorkFlowInterceptor</a:t>
            </a:r>
          </a:p>
          <a:p>
            <a:pPr>
              <a:buFontTx/>
              <a:buChar char="-"/>
            </a:pPr>
            <a:r>
              <a:rPr lang="en-GB" smtClean="0"/>
              <a:t> </a:t>
            </a:r>
            <a:r>
              <a:rPr lang="en-GB" smtClean="0"/>
              <a:t>TokenSessionInterceptor</a:t>
            </a:r>
          </a:p>
          <a:p>
            <a:pPr>
              <a:buFontTx/>
              <a:buChar char="-"/>
            </a:pPr>
            <a:r>
              <a:rPr lang="en-GB" smtClean="0"/>
              <a:t> </a:t>
            </a:r>
            <a:r>
              <a:rPr lang="en-GB" smtClean="0"/>
              <a:t>ExecAndWaitInterceptor</a:t>
            </a: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uts2UI.gif"/>
          <p:cNvPicPr/>
          <p:nvPr/>
        </p:nvPicPr>
        <p:blipFill>
          <a:blip r:embed="rId2"/>
          <a:stretch>
            <a:fillRect/>
          </a:stretch>
        </p:blipFill>
        <p:spPr>
          <a:xfrm>
            <a:off x="3200400" y="609600"/>
            <a:ext cx="4362450" cy="3238500"/>
          </a:xfrm>
          <a:prstGeom prst="rect">
            <a:avLst/>
          </a:prstGeom>
        </p:spPr>
      </p:pic>
      <p:sp>
        <p:nvSpPr>
          <p:cNvPr id="3" name="TextBox 2"/>
          <p:cNvSpPr txBox="1"/>
          <p:nvPr/>
        </p:nvSpPr>
        <p:spPr>
          <a:xfrm>
            <a:off x="685800" y="4038600"/>
            <a:ext cx="8412944" cy="1200329"/>
          </a:xfrm>
          <a:prstGeom prst="rect">
            <a:avLst/>
          </a:prstGeom>
          <a:noFill/>
        </p:spPr>
        <p:txBody>
          <a:bodyPr wrap="none" rtlCol="0">
            <a:spAutoFit/>
          </a:bodyPr>
          <a:lstStyle/>
          <a:p>
            <a:pPr>
              <a:buFontTx/>
              <a:buChar char="-"/>
            </a:pPr>
            <a:r>
              <a:rPr lang="en-GB" smtClean="0"/>
              <a:t>Templates </a:t>
            </a:r>
            <a:r>
              <a:rPr lang="en-GB" smtClean="0"/>
              <a:t>là các file *.ftl sử dụng Freemaker để render html</a:t>
            </a:r>
            <a:r>
              <a:rPr lang="en-GB" smtClean="0"/>
              <a:t>, </a:t>
            </a:r>
            <a:endParaRPr lang="en-GB" smtClean="0"/>
          </a:p>
          <a:p>
            <a:r>
              <a:rPr lang="en-GB" smtClean="0"/>
              <a:t>đây </a:t>
            </a:r>
            <a:r>
              <a:rPr lang="en-GB" smtClean="0"/>
              <a:t>là 1 framework khá mạnh, có thể render bất kỳ dạng text nào, gồm cả xml, html</a:t>
            </a:r>
            <a:r>
              <a:rPr lang="en-GB" smtClean="0"/>
              <a:t>... </a:t>
            </a:r>
            <a:endParaRPr lang="en-GB" smtClean="0"/>
          </a:p>
          <a:p>
            <a:r>
              <a:rPr lang="en-GB" smtClean="0"/>
              <a:t>Hiện </a:t>
            </a:r>
            <a:r>
              <a:rPr lang="en-GB" smtClean="0"/>
              <a:t>đang được sử dụng ngày càng rộng dãi vì dễ dùng và render nhanh, tốt hơn jsp</a:t>
            </a:r>
            <a:endParaRPr lang="en-US" b="1" smtClean="0"/>
          </a:p>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uts2ComponentClassDiagra.gif"/>
          <p:cNvPicPr/>
          <p:nvPr/>
        </p:nvPicPr>
        <p:blipFill>
          <a:blip r:embed="rId2"/>
          <a:stretch>
            <a:fillRect/>
          </a:stretch>
        </p:blipFill>
        <p:spPr>
          <a:xfrm>
            <a:off x="589555" y="385549"/>
            <a:ext cx="9793690" cy="608690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38.png" descr="Image38.png"/>
          <p:cNvPicPr/>
          <p:nvPr/>
        </p:nvPicPr>
        <p:blipFill>
          <a:blip r:embed="rId2"/>
          <a:stretch>
            <a:fillRect/>
          </a:stretch>
        </p:blipFill>
        <p:spPr>
          <a:xfrm>
            <a:off x="555435" y="476199"/>
            <a:ext cx="9861929" cy="590560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9.png" descr="Image39.png"/>
          <p:cNvPicPr/>
          <p:nvPr/>
        </p:nvPicPr>
        <p:blipFill>
          <a:blip r:embed="rId2"/>
          <a:stretch>
            <a:fillRect/>
          </a:stretch>
        </p:blipFill>
        <p:spPr>
          <a:xfrm>
            <a:off x="610026" y="365077"/>
            <a:ext cx="9752747" cy="612784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gSupport.png"/>
          <p:cNvPicPr/>
          <p:nvPr/>
        </p:nvPicPr>
        <p:blipFill>
          <a:blip r:embed="rId2"/>
          <a:stretch>
            <a:fillRect/>
          </a:stretch>
        </p:blipFill>
        <p:spPr>
          <a:xfrm>
            <a:off x="733425" y="138112"/>
            <a:ext cx="9505950" cy="658177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0.png" descr="Image40.png"/>
          <p:cNvPicPr/>
          <p:nvPr/>
        </p:nvPicPr>
        <p:blipFill>
          <a:blip r:embed="rId2"/>
          <a:stretch>
            <a:fillRect/>
          </a:stretch>
        </p:blipFill>
        <p:spPr>
          <a:xfrm>
            <a:off x="1364366" y="500848"/>
            <a:ext cx="8244067" cy="585630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urityFilter.gif"/>
          <p:cNvPicPr/>
          <p:nvPr/>
        </p:nvPicPr>
        <p:blipFill>
          <a:blip r:embed="rId2"/>
          <a:stretch>
            <a:fillRect/>
          </a:stretch>
        </p:blipFill>
        <p:spPr>
          <a:xfrm>
            <a:off x="4391025" y="762000"/>
            <a:ext cx="2190750" cy="2667000"/>
          </a:xfrm>
          <a:prstGeom prst="rect">
            <a:avLst/>
          </a:prstGeom>
        </p:spPr>
      </p:pic>
      <p:sp>
        <p:nvSpPr>
          <p:cNvPr id="5" name="TextBox 4"/>
          <p:cNvSpPr txBox="1"/>
          <p:nvPr/>
        </p:nvSpPr>
        <p:spPr>
          <a:xfrm>
            <a:off x="533400" y="3657600"/>
            <a:ext cx="8055282" cy="923330"/>
          </a:xfrm>
          <a:prstGeom prst="rect">
            <a:avLst/>
          </a:prstGeom>
          <a:noFill/>
        </p:spPr>
        <p:txBody>
          <a:bodyPr wrap="none" rtlCol="0">
            <a:spAutoFit/>
          </a:bodyPr>
          <a:lstStyle/>
          <a:p>
            <a:r>
              <a:rPr lang="en-GB" smtClean="0"/>
              <a:t>- ConcurrentSessionFilter, </a:t>
            </a:r>
            <a:r>
              <a:rPr lang="en-GB" smtClean="0"/>
              <a:t>HttpSessionEventPublisher </a:t>
            </a:r>
            <a:r>
              <a:rPr lang="en-GB" smtClean="0"/>
              <a:t>, </a:t>
            </a:r>
            <a:r>
              <a:rPr lang="en-GB" smtClean="0"/>
              <a:t>ConcurrentSessionController </a:t>
            </a:r>
            <a:endParaRPr lang="en-GB" smtClean="0"/>
          </a:p>
          <a:p>
            <a:pPr>
              <a:buFontTx/>
              <a:buChar char="-"/>
            </a:pPr>
            <a:r>
              <a:rPr lang="en-GB" smtClean="0"/>
              <a:t>HttpSessionContextIntegrationFilter, SecurityContextHolder, </a:t>
            </a:r>
            <a:r>
              <a:rPr lang="en-GB" smtClean="0"/>
              <a:t>SecurityContext </a:t>
            </a:r>
            <a:endParaRPr lang="en-GB" smtClean="0"/>
          </a:p>
          <a:p>
            <a:pPr>
              <a:buFontTx/>
              <a:buChar char="-"/>
            </a:pPr>
            <a:r>
              <a:rPr lang="en-GB" smtClean="0"/>
              <a:t> </a:t>
            </a:r>
            <a:r>
              <a:rPr lang="en-GB" smtClean="0"/>
              <a:t>AuthenticationProcessingFilter, AuthenticationManager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228604"/>
            <a:ext cx="9875521" cy="5897563"/>
          </a:xfrm>
        </p:spPr>
        <p:txBody>
          <a:bodyPr>
            <a:normAutofit fontScale="70000" lnSpcReduction="20000"/>
          </a:bodyPr>
          <a:lstStyle/>
          <a:p>
            <a:r>
              <a:rPr lang="en-US" b="1" smtClean="0"/>
              <a:t>- Đối với Admin (Chủ cửa hàng DVDStore):</a:t>
            </a:r>
            <a:endParaRPr lang="en-US" smtClean="0"/>
          </a:p>
          <a:p>
            <a:r>
              <a:rPr lang="en-US" b="1" smtClean="0"/>
              <a:t>+ </a:t>
            </a:r>
            <a:r>
              <a:rPr lang="en-US" smtClean="0"/>
              <a:t>Trang Web là công cụ cho hoạt động kinh doanh thương mại điện tử giúp công ty quảng cáo, bán hàng online.</a:t>
            </a:r>
          </a:p>
          <a:p>
            <a:r>
              <a:rPr lang="en-US" smtClean="0"/>
              <a:t>+ Quản lý kho, xuất, nhập hàng</a:t>
            </a:r>
          </a:p>
          <a:p>
            <a:r>
              <a:rPr lang="en-US" smtClean="0"/>
              <a:t>+ Khai thác, mở rộng thị trường, thực hiện các hoạt động maketting, quảng cáo, khuyến mại..dựa trên các thông tin do trang web cung cấp.</a:t>
            </a:r>
          </a:p>
          <a:p>
            <a:r>
              <a:rPr lang="en-US" smtClean="0"/>
              <a:t>	+ Chức năng quản lý đơn đặt hàng giúp tiến hành giao dịch với khách hàng</a:t>
            </a:r>
          </a:p>
          <a:p>
            <a:r>
              <a:rPr lang="en-US" smtClean="0"/>
              <a:t>	+ Chức năng thống kê giúp báo cáo tình hình kinh doanh của công ty, theo dõi, tìm hiểu thị trường </a:t>
            </a:r>
            <a:r>
              <a:rPr lang="en-US" smtClean="0"/>
              <a:t>để </a:t>
            </a:r>
            <a:r>
              <a:rPr lang="en-US" smtClean="0"/>
              <a:t>từ đó đưa ra chiến lược kinh doanh phù hợp.</a:t>
            </a:r>
          </a:p>
          <a:p>
            <a:r>
              <a:rPr lang="en-US" smtClean="0"/>
              <a:t>	+ Chức năng quản lý khách hàng giúp liên lạc với khách hàng, giúp thực hiện chính sách thích hợp với từng loại người dùng, nắm lịch sử mua hàng của khác hàng nhằm có chế độ bảo hành, giải quyết khiếu nại. Thu thập thông tin cũng như contact với khách hàng nhằm quảng cáo, maketing, gửi quà, khuyến mại...	</a:t>
            </a:r>
          </a:p>
          <a:p>
            <a:r>
              <a:rPr lang="en-US" smtClean="0"/>
              <a:t>       -Do hệ thống thanh toán ở nước ta chưa phát triển nên hiện tại chúng em chưa thể đưa các phương thức thanh toán trực tuyến lên trang web.Tạm thời vẫn sử dụng thức thanh toán trực tiếp.</a:t>
            </a:r>
          </a:p>
          <a:p>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3657600"/>
            <a:ext cx="6922344" cy="369332"/>
          </a:xfrm>
          <a:prstGeom prst="rect">
            <a:avLst/>
          </a:prstGeom>
          <a:noFill/>
        </p:spPr>
        <p:txBody>
          <a:bodyPr wrap="none" rtlCol="0">
            <a:spAutoFit/>
          </a:bodyPr>
          <a:lstStyle/>
          <a:p>
            <a:r>
              <a:rPr lang="en-GB" smtClean="0"/>
              <a:t>- </a:t>
            </a:r>
            <a:r>
              <a:rPr lang="en-GB" smtClean="0"/>
              <a:t>ProviderManager </a:t>
            </a:r>
            <a:r>
              <a:rPr lang="en-GB" smtClean="0"/>
              <a:t>, DaoAuthenticationManager, MD5PasswordEncoder</a:t>
            </a:r>
          </a:p>
        </p:txBody>
      </p:sp>
      <p:pic>
        <p:nvPicPr>
          <p:cNvPr id="4" name="Picture 3" descr="ProviderManager.gif"/>
          <p:cNvPicPr/>
          <p:nvPr/>
        </p:nvPicPr>
        <p:blipFill>
          <a:blip r:embed="rId2"/>
          <a:stretch>
            <a:fillRect/>
          </a:stretch>
        </p:blipFill>
        <p:spPr>
          <a:xfrm>
            <a:off x="2819400" y="304800"/>
            <a:ext cx="4686300" cy="3057525"/>
          </a:xfrm>
          <a:prstGeom prst="rect">
            <a:avLst/>
          </a:prstGeom>
        </p:spPr>
      </p:pic>
      <p:pic>
        <p:nvPicPr>
          <p:cNvPr id="6" name="Picture 5" descr="DaoAuthenticationManager.gif"/>
          <p:cNvPicPr/>
          <p:nvPr/>
        </p:nvPicPr>
        <p:blipFill>
          <a:blip r:embed="rId3"/>
          <a:stretch>
            <a:fillRect/>
          </a:stretch>
        </p:blipFill>
        <p:spPr>
          <a:xfrm>
            <a:off x="2971800" y="4419600"/>
            <a:ext cx="4381500" cy="18288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3276600"/>
            <a:ext cx="9485674" cy="2585323"/>
          </a:xfrm>
          <a:prstGeom prst="rect">
            <a:avLst/>
          </a:prstGeom>
          <a:noFill/>
        </p:spPr>
        <p:txBody>
          <a:bodyPr wrap="none" rtlCol="0">
            <a:spAutoFit/>
          </a:bodyPr>
          <a:lstStyle/>
          <a:p>
            <a:pPr>
              <a:buFontTx/>
              <a:buChar char="-"/>
            </a:pPr>
            <a:r>
              <a:rPr lang="en-GB" smtClean="0"/>
              <a:t>LogoutFilter, </a:t>
            </a:r>
            <a:r>
              <a:rPr lang="en-GB" smtClean="0"/>
              <a:t>SecurityContextLogoutHandler </a:t>
            </a:r>
            <a:endParaRPr lang="en-GB" smtClean="0"/>
          </a:p>
          <a:p>
            <a:pPr>
              <a:buFontTx/>
              <a:buChar char="-"/>
            </a:pPr>
            <a:r>
              <a:rPr lang="en-GB" smtClean="0"/>
              <a:t> </a:t>
            </a:r>
            <a:r>
              <a:rPr lang="en-GB" smtClean="0"/>
              <a:t>ExceptionTranslationFilter, </a:t>
            </a:r>
            <a:r>
              <a:rPr lang="en-GB" smtClean="0"/>
              <a:t>AuthenticationException </a:t>
            </a:r>
            <a:r>
              <a:rPr lang="en-GB" smtClean="0"/>
              <a:t>, AccessDeniedException</a:t>
            </a:r>
          </a:p>
          <a:p>
            <a:pPr>
              <a:buFontTx/>
              <a:buChar char="-"/>
            </a:pPr>
            <a:r>
              <a:rPr lang="en-GB" smtClean="0"/>
              <a:t> </a:t>
            </a:r>
            <a:r>
              <a:rPr lang="en-GB" smtClean="0"/>
              <a:t>FilterSecurityInterceptor, </a:t>
            </a:r>
            <a:r>
              <a:rPr lang="en-GB" smtClean="0"/>
              <a:t>AccessDecisionManager </a:t>
            </a:r>
            <a:endParaRPr lang="en-GB" smtClean="0"/>
          </a:p>
          <a:p>
            <a:r>
              <a:rPr lang="en-GB" smtClean="0"/>
              <a:t>- FilterToBeanProxy: khai báo trong web.xml</a:t>
            </a:r>
            <a:endParaRPr lang="en-US" smtClean="0"/>
          </a:p>
          <a:p>
            <a:pPr>
              <a:buFontTx/>
              <a:buChar char="-"/>
            </a:pPr>
            <a:r>
              <a:rPr lang="en-GB" smtClean="0"/>
              <a:t> Đối </a:t>
            </a:r>
            <a:r>
              <a:rPr lang="en-GB" smtClean="0"/>
              <a:t>với WebService: sẽ có chút khác biệt </a:t>
            </a:r>
            <a:r>
              <a:rPr lang="en-GB" smtClean="0"/>
              <a:t>do </a:t>
            </a:r>
            <a:r>
              <a:rPr lang="en-GB" smtClean="0"/>
              <a:t>credentials </a:t>
            </a:r>
            <a:r>
              <a:rPr lang="en-GB" smtClean="0"/>
              <a:t>không ở trong request </a:t>
            </a:r>
            <a:r>
              <a:rPr lang="en-GB" smtClean="0"/>
              <a:t>parameters </a:t>
            </a:r>
            <a:endParaRPr lang="en-GB" smtClean="0"/>
          </a:p>
          <a:p>
            <a:r>
              <a:rPr lang="en-GB" smtClean="0"/>
              <a:t> </a:t>
            </a:r>
            <a:r>
              <a:rPr lang="en-GB" smtClean="0"/>
              <a:t> mà </a:t>
            </a:r>
            <a:r>
              <a:rPr lang="en-GB" smtClean="0"/>
              <a:t>nằm trong </a:t>
            </a:r>
            <a:r>
              <a:rPr lang="en-GB" smtClean="0"/>
              <a:t>soap </a:t>
            </a:r>
            <a:r>
              <a:rPr lang="en-GB" smtClean="0"/>
              <a:t>message</a:t>
            </a:r>
            <a:r>
              <a:rPr lang="en-US" smtClean="0"/>
              <a:t> s</a:t>
            </a:r>
            <a:r>
              <a:rPr lang="en-GB" smtClean="0"/>
              <a:t>ử </a:t>
            </a:r>
            <a:r>
              <a:rPr lang="en-GB" smtClean="0"/>
              <a:t>dụng lớp AdminLoginService đây là 1 Webservice được </a:t>
            </a:r>
            <a:r>
              <a:rPr lang="en-GB" smtClean="0"/>
              <a:t>inject </a:t>
            </a:r>
            <a:endParaRPr lang="en-GB" smtClean="0"/>
          </a:p>
          <a:p>
            <a:r>
              <a:rPr lang="en-GB" smtClean="0"/>
              <a:t>AuthenticationManager và </a:t>
            </a:r>
            <a:r>
              <a:rPr lang="en-GB" smtClean="0"/>
              <a:t>gọi authenticate() tương tự AuthenticationProccessingFilter. Đồng </a:t>
            </a:r>
            <a:r>
              <a:rPr lang="en-GB" smtClean="0"/>
              <a:t>thời </a:t>
            </a:r>
            <a:endParaRPr lang="en-GB" smtClean="0"/>
          </a:p>
          <a:p>
            <a:r>
              <a:rPr lang="en-GB" smtClean="0"/>
              <a:t>chịu </a:t>
            </a:r>
            <a:r>
              <a:rPr lang="en-GB" smtClean="0"/>
              <a:t>trách </a:t>
            </a:r>
            <a:r>
              <a:rPr lang="en-GB" smtClean="0"/>
              <a:t>nhiệm </a:t>
            </a:r>
            <a:r>
              <a:rPr lang="en-GB" smtClean="0"/>
              <a:t>notify </a:t>
            </a:r>
            <a:r>
              <a:rPr lang="en-GB" smtClean="0"/>
              <a:t>SessionRegistry và send kick message</a:t>
            </a:r>
            <a:endParaRPr lang="en-US" smtClean="0"/>
          </a:p>
          <a:p>
            <a:pPr>
              <a:buFontTx/>
              <a:buChar char="-"/>
            </a:pPr>
            <a:endParaRPr lang="en-GB" smtClean="0"/>
          </a:p>
        </p:txBody>
      </p:sp>
      <p:pic>
        <p:nvPicPr>
          <p:cNvPr id="8" name="Picture 7" descr="FilterToBeanProxy2.gif"/>
          <p:cNvPicPr/>
          <p:nvPr/>
        </p:nvPicPr>
        <p:blipFill>
          <a:blip r:embed="rId2"/>
          <a:stretch>
            <a:fillRect/>
          </a:stretch>
        </p:blipFill>
        <p:spPr>
          <a:xfrm>
            <a:off x="1905000" y="609600"/>
            <a:ext cx="5962650" cy="23622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2895600"/>
            <a:ext cx="7632089" cy="2585323"/>
          </a:xfrm>
          <a:prstGeom prst="rect">
            <a:avLst/>
          </a:prstGeom>
          <a:noFill/>
        </p:spPr>
        <p:txBody>
          <a:bodyPr wrap="none" rtlCol="0">
            <a:spAutoFit/>
          </a:bodyPr>
          <a:lstStyle/>
          <a:p>
            <a:r>
              <a:rPr lang="en-GB" smtClean="0"/>
              <a:t>- Inbound phase:</a:t>
            </a:r>
            <a:endParaRPr lang="en-US" smtClean="0"/>
          </a:p>
          <a:p>
            <a:r>
              <a:rPr lang="en-GB" smtClean="0"/>
              <a:t>UNMARSHAL: chịu trách nhiệm Unmarshalling </a:t>
            </a:r>
            <a:endParaRPr lang="en-US" smtClean="0"/>
          </a:p>
          <a:p>
            <a:r>
              <a:rPr lang="en-GB" smtClean="0"/>
              <a:t>(PRE/USER/POST)_LOGICAL: chịu trách nhiệm xử lý thêm unmarshalled request</a:t>
            </a:r>
            <a:endParaRPr lang="en-US" smtClean="0"/>
          </a:p>
          <a:p>
            <a:r>
              <a:rPr lang="en-GB" smtClean="0"/>
              <a:t>PRE_INVOKE: Trước khi gọi web method của webservice</a:t>
            </a:r>
            <a:endParaRPr lang="en-US" smtClean="0"/>
          </a:p>
          <a:p>
            <a:r>
              <a:rPr lang="en-GB" smtClean="0"/>
              <a:t>- Outbound phase:</a:t>
            </a:r>
            <a:endParaRPr lang="en-US" smtClean="0"/>
          </a:p>
          <a:p>
            <a:r>
              <a:rPr lang="en-GB" smtClean="0"/>
              <a:t>(PRE/USER/POST)_LOGICAL: Xử lý đối tượng được marshall</a:t>
            </a:r>
            <a:endParaRPr lang="en-US" smtClean="0"/>
          </a:p>
          <a:p>
            <a:r>
              <a:rPr lang="en-GB" smtClean="0"/>
              <a:t>PREPARE_SEND: Mở kết nối tới server</a:t>
            </a:r>
            <a:endParaRPr lang="en-US" smtClean="0"/>
          </a:p>
          <a:p>
            <a:r>
              <a:rPr lang="en-GB" smtClean="0"/>
              <a:t>MARSHAL: Thực hiện marshall</a:t>
            </a:r>
            <a:endParaRPr lang="en-US" smtClean="0"/>
          </a:p>
          <a:p>
            <a:r>
              <a:rPr lang="en-GB" smtClean="0"/>
              <a:t> SEND: Gửi message và </a:t>
            </a:r>
            <a:r>
              <a:rPr lang="en-GB" smtClean="0"/>
              <a:t>đóng </a:t>
            </a:r>
            <a:r>
              <a:rPr lang="en-GB" smtClean="0"/>
              <a:t>stream</a:t>
            </a:r>
            <a:endParaRPr lang="en-US" smtClean="0"/>
          </a:p>
        </p:txBody>
      </p:sp>
      <p:pic>
        <p:nvPicPr>
          <p:cNvPr id="4" name="Picture 3" descr="CXFInterceptors.gif"/>
          <p:cNvPicPr/>
          <p:nvPr/>
        </p:nvPicPr>
        <p:blipFill>
          <a:blip r:embed="rId2"/>
          <a:stretch>
            <a:fillRect/>
          </a:stretch>
        </p:blipFill>
        <p:spPr>
          <a:xfrm>
            <a:off x="2438400" y="762000"/>
            <a:ext cx="5381625" cy="174307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0.png" descr="Image0.png"/>
          <p:cNvPicPr/>
          <p:nvPr/>
        </p:nvPicPr>
        <p:blipFill>
          <a:blip r:embed="rId2"/>
          <a:stretch>
            <a:fillRect/>
          </a:stretch>
        </p:blipFill>
        <p:spPr>
          <a:xfrm>
            <a:off x="560540" y="430480"/>
            <a:ext cx="9851720" cy="5997039"/>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BDiagram.gif"/>
          <p:cNvPicPr/>
          <p:nvPr/>
        </p:nvPicPr>
        <p:blipFill>
          <a:blip r:embed="rId2"/>
          <a:stretch>
            <a:fillRect/>
          </a:stretch>
        </p:blipFill>
        <p:spPr>
          <a:xfrm>
            <a:off x="627042" y="246413"/>
            <a:ext cx="9718716" cy="636517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oDoTongThePojo.gif"/>
          <p:cNvPicPr>
            <a:picLocks noGrp="1"/>
          </p:cNvPicPr>
          <p:nvPr>
            <p:ph idx="1"/>
          </p:nvPr>
        </p:nvPicPr>
        <p:blipFill>
          <a:blip r:embed="rId2"/>
          <a:stretch>
            <a:fillRect/>
          </a:stretch>
        </p:blipFill>
        <p:spPr>
          <a:xfrm>
            <a:off x="3167133" y="228600"/>
            <a:ext cx="4638533" cy="589756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762000"/>
            <a:ext cx="9875521" cy="5364167"/>
          </a:xfrm>
        </p:spPr>
        <p:txBody>
          <a:bodyPr/>
          <a:lstStyle/>
          <a:p>
            <a:r>
              <a:rPr lang="en-US" smtClean="0"/>
              <a:t>Một số công nghệ được sử dụng</a:t>
            </a:r>
          </a:p>
          <a:p>
            <a:pPr marL="514350" indent="-514350">
              <a:buAutoNum type="arabicPeriod"/>
            </a:pPr>
            <a:r>
              <a:rPr lang="en-US" smtClean="0"/>
              <a:t>Spring Framework 2.5 – Spring Security Filter</a:t>
            </a:r>
          </a:p>
          <a:p>
            <a:pPr marL="514350" indent="-514350">
              <a:buAutoNum type="arabicPeriod"/>
            </a:pPr>
            <a:r>
              <a:rPr lang="en-US" smtClean="0"/>
              <a:t>Hibernate 3</a:t>
            </a:r>
          </a:p>
          <a:p>
            <a:pPr marL="514350" indent="-514350">
              <a:buAutoNum type="arabicPeriod"/>
            </a:pPr>
            <a:r>
              <a:rPr lang="en-US" smtClean="0"/>
              <a:t>Struts 2</a:t>
            </a:r>
          </a:p>
          <a:p>
            <a:pPr marL="514350" indent="-514350">
              <a:buAutoNum type="arabicPeriod"/>
            </a:pPr>
            <a:r>
              <a:rPr lang="en-US" smtClean="0"/>
              <a:t>CXF WebService</a:t>
            </a:r>
          </a:p>
          <a:p>
            <a:pPr marL="514350" indent="-514350">
              <a:buAutoNum type="arabicPeriod"/>
            </a:pPr>
            <a:r>
              <a:rPr lang="en-US" smtClean="0"/>
              <a:t>ActiveMQ JMS</a:t>
            </a:r>
          </a:p>
          <a:p>
            <a:pPr marL="514350" indent="-514350">
              <a:buAutoNum type="arabicPeriod"/>
            </a:pPr>
            <a:r>
              <a:rPr lang="en-US" smtClean="0"/>
              <a:t>Freemarker, Log4J, JUnit, JMock</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762000"/>
            <a:ext cx="9875521" cy="5364167"/>
          </a:xfrm>
        </p:spPr>
        <p:txBody>
          <a:bodyPr/>
          <a:lstStyle/>
          <a:p>
            <a:pPr>
              <a:buNone/>
            </a:pPr>
            <a:r>
              <a:rPr lang="en-US" smtClean="0"/>
              <a:t>	Ứng </a:t>
            </a:r>
            <a:r>
              <a:rPr lang="en-US" smtClean="0"/>
              <a:t>dụng DVDStore bao gồm 2 Modul</a:t>
            </a:r>
          </a:p>
          <a:p>
            <a:pPr>
              <a:buNone/>
            </a:pPr>
            <a:r>
              <a:rPr lang="en-US" smtClean="0"/>
              <a:t>-  </a:t>
            </a:r>
            <a:r>
              <a:rPr lang="en-US" u="sng" smtClean="0"/>
              <a:t>Modul 1</a:t>
            </a:r>
            <a:r>
              <a:rPr lang="en-US" smtClean="0"/>
              <a:t>: Trang WEB thương mại điện tử, cho phép khách hàng tìm và gửi đơn đặt hàng (DVD phim) qua internet</a:t>
            </a:r>
          </a:p>
          <a:p>
            <a:pPr>
              <a:buNone/>
            </a:pPr>
            <a:r>
              <a:rPr lang="en-US" smtClean="0"/>
              <a:t>	</a:t>
            </a:r>
            <a:r>
              <a:rPr lang="en-US" smtClean="0"/>
              <a:t>		Cung </a:t>
            </a:r>
            <a:r>
              <a:rPr lang="en-US" smtClean="0"/>
              <a:t>cấp cho người dùng những thông tin chi tiết về các bộ phim mới nhất đang được trình chiếu, liên tục update các sản phẩm mới được nhập trong kho </a:t>
            </a:r>
            <a:r>
              <a:rPr lang="en-US" smtClean="0"/>
              <a:t>hàng</a:t>
            </a:r>
            <a:r>
              <a:rPr lang="en-US" smtClean="0"/>
              <a:t>.</a:t>
            </a:r>
          </a:p>
          <a:p>
            <a:pPr>
              <a:buNone/>
            </a:pPr>
            <a:r>
              <a:rPr lang="en-US" smtClean="0"/>
              <a:t>- </a:t>
            </a:r>
            <a:r>
              <a:rPr lang="en-US" u="sng" smtClean="0"/>
              <a:t>Modul 2</a:t>
            </a:r>
            <a:r>
              <a:rPr lang="en-US" smtClean="0"/>
              <a:t> : Chương trình desktop giúp chủ cửa hàng DVDStore quản lý website DVDStore.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usecase.gif"/>
          <p:cNvPicPr>
            <a:picLocks noGrp="1"/>
          </p:cNvPicPr>
          <p:nvPr>
            <p:ph idx="1"/>
          </p:nvPr>
        </p:nvPicPr>
        <p:blipFill>
          <a:blip r:embed="rId2"/>
          <a:stretch>
            <a:fillRect/>
          </a:stretch>
        </p:blipFill>
        <p:spPr>
          <a:xfrm>
            <a:off x="1802282" y="304800"/>
            <a:ext cx="7368235" cy="582136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524</Words>
  <Application>Microsoft Office PowerPoint</Application>
  <PresentationFormat>Custom</PresentationFormat>
  <Paragraphs>89</Paragraphs>
  <Slides>54</Slides>
  <Notes>0</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DVDStore E-Commerce Application</vt:lpstr>
      <vt:lpstr>Nêu bài toán: - Nước ta đang trong quá trình hội nhập kinh tế quốc tế, chuyển mình từ một nền kinh tế nông nghiệp lạc hậu sang nền kinh tế tri thức, một nền kinh tế hiện đại - Trước đây, để được thưởng thức 1 bộ phim, người dùng sẽ phải hoặc ra rạp chiếu phim, hoặc phải ra cửa hàng băng đĩa mua phim  tốn thời gian và công sức - Trong khi đó, với sức mạnh của Internet hiện nay (chúng ta đã xây dựng cơ sở hạ tầng mạng được hơn 10 năm, từ năm 1996) , việc tận dụng kênh thông tin này phục vụ cho hoạt động kinh doanh: quảng bá, bán hàng sẽ đem lại hiệu quả cao. Như vậy cùng với sự phát triển và những tiện ích mà CNTT và đặc biệt là Internet đem lại. Chúng em chọn đề tài “Ứng dụng thương mại điện tử DVDStore”.  </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DVDStore E-Commerce Application</dc:title>
  <dc:creator>VU VIET PHUONG</dc:creator>
  <cp:lastModifiedBy>VU VIET PHUONG</cp:lastModifiedBy>
  <cp:revision>14</cp:revision>
  <dcterms:created xsi:type="dcterms:W3CDTF">2010-03-30T13:12:59Z</dcterms:created>
  <dcterms:modified xsi:type="dcterms:W3CDTF">2010-03-31T01:22:32Z</dcterms:modified>
</cp:coreProperties>
</file>